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</p:sldMasterIdLst>
  <p:sldIdLst>
    <p:sldId id="275" r:id="rId7"/>
    <p:sldId id="281" r:id="rId8"/>
    <p:sldId id="282" r:id="rId9"/>
    <p:sldId id="283" r:id="rId10"/>
    <p:sldId id="276" r:id="rId11"/>
    <p:sldId id="284" r:id="rId12"/>
    <p:sldId id="277" r:id="rId13"/>
    <p:sldId id="285" r:id="rId14"/>
    <p:sldId id="280" r:id="rId1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0" autoAdjust="0"/>
    <p:restoredTop sz="95921" autoAdjust="0"/>
  </p:normalViewPr>
  <p:slideViewPr>
    <p:cSldViewPr snapToGrid="0" snapToObjects="1">
      <p:cViewPr varScale="1">
        <p:scale>
          <a:sx n="43" d="100"/>
          <a:sy n="43" d="100"/>
        </p:scale>
        <p:origin x="1948" y="4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9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1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6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8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7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8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1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7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1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6FAD7-163A-D94F-910C-C577EEE60AE4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E25FE-D967-CD43-AED6-D6204DC9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request.ahcdigital.org/digital-project-request-for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eth.Batiste-Jackson@aah.org" TargetMode="External"/><Relationship Id="rId4" Type="http://schemas.openxmlformats.org/officeDocument/2006/relationships/hyperlink" Target="https://www.advocateaurorahealth.org/virtual-visit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vocatehealth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urorahealthcare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vocatehealth.com/location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vocateaurorahealth.org/virtual-visit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vocatehealth.com/location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vocateaurorahealth.org/virtual-visit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rorahealthcare.org/location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vocateaurorahealth.org/virtual-visit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rorahealthcare.org/location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dvocateaurorahealth.org/virtual-visit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vocateaurorahealth.org/virtual-visits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BCXPA  |  12/29/21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3CE8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2309B303-DC58-4C18-ADD9-6FCFD798A4CB}"/>
              </a:ext>
            </a:extLst>
          </p:cNvPr>
          <p:cNvSpPr/>
          <p:nvPr/>
        </p:nvSpPr>
        <p:spPr>
          <a:xfrm>
            <a:off x="446405" y="2570797"/>
            <a:ext cx="6879590" cy="4373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noAutofit/>
          </a:bodyPr>
          <a:lstStyle/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this toolkit:</a:t>
            </a:r>
            <a:br>
              <a:rPr lang="en-US" sz="20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to submit updates for location pages on Advocate Aurora websites</a:t>
            </a:r>
            <a:br>
              <a:rPr lang="en-US" sz="20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000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Templates to communicate closures due to staffing shortages or staff relocations: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Automated phone message/voicemail scripting</a:t>
            </a:r>
            <a:endParaRPr lang="en-US" sz="2000" kern="12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Temporary site closure signage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Temporary change in hours signage</a:t>
            </a:r>
          </a:p>
        </p:txBody>
      </p:sp>
      <p:sp>
        <p:nvSpPr>
          <p:cNvPr id="9" name="Shape 114">
            <a:extLst>
              <a:ext uri="{FF2B5EF4-FFF2-40B4-BE49-F238E27FC236}">
                <a16:creationId xmlns:a16="http://schemas.microsoft.com/office/drawing/2014/main" id="{7E3E0DB1-717F-4BB7-BA21-DC05AF50617B}"/>
              </a:ext>
            </a:extLst>
          </p:cNvPr>
          <p:cNvSpPr/>
          <p:nvPr/>
        </p:nvSpPr>
        <p:spPr>
          <a:xfrm>
            <a:off x="446405" y="636733"/>
            <a:ext cx="6879590" cy="1015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1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Site Closures/Updates</a:t>
            </a:r>
            <a:br>
              <a:rPr lang="en-US" sz="28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Communications Toolkit</a:t>
            </a:r>
            <a:endParaRPr lang="en-US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84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BCXPA  |  12/29/21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3CE8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Shape 114">
            <a:extLst>
              <a:ext uri="{FF2B5EF4-FFF2-40B4-BE49-F238E27FC236}">
                <a16:creationId xmlns:a16="http://schemas.microsoft.com/office/drawing/2014/main" id="{7E3E0DB1-717F-4BB7-BA21-DC05AF50617B}"/>
              </a:ext>
            </a:extLst>
          </p:cNvPr>
          <p:cNvSpPr/>
          <p:nvPr/>
        </p:nvSpPr>
        <p:spPr>
          <a:xfrm>
            <a:off x="446405" y="636733"/>
            <a:ext cx="6879590" cy="1015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1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Site Closures/Updates</a:t>
            </a:r>
            <a:br>
              <a:rPr lang="en-US" sz="28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Communications Toolkit</a:t>
            </a:r>
            <a:endParaRPr lang="en-US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hape 114">
            <a:extLst>
              <a:ext uri="{FF2B5EF4-FFF2-40B4-BE49-F238E27FC236}">
                <a16:creationId xmlns:a16="http://schemas.microsoft.com/office/drawing/2014/main" id="{19C41304-7201-48FC-8A06-14F148A07C23}"/>
              </a:ext>
            </a:extLst>
          </p:cNvPr>
          <p:cNvSpPr/>
          <p:nvPr/>
        </p:nvSpPr>
        <p:spPr>
          <a:xfrm>
            <a:off x="446405" y="2131694"/>
            <a:ext cx="6879590" cy="847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200" dirty="0"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Updating Location Pages on AAH Websites: </a:t>
            </a:r>
            <a:r>
              <a:rPr lang="en-US" sz="2400" kern="1200" dirty="0"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Digital Request Form</a:t>
            </a:r>
          </a:p>
        </p:txBody>
      </p:sp>
      <p:sp>
        <p:nvSpPr>
          <p:cNvPr id="6" name="Shape 113">
            <a:extLst>
              <a:ext uri="{FF2B5EF4-FFF2-40B4-BE49-F238E27FC236}">
                <a16:creationId xmlns:a16="http://schemas.microsoft.com/office/drawing/2014/main" id="{64A94505-9905-4E43-B089-15A4DF328490}"/>
              </a:ext>
            </a:extLst>
          </p:cNvPr>
          <p:cNvSpPr/>
          <p:nvPr/>
        </p:nvSpPr>
        <p:spPr>
          <a:xfrm>
            <a:off x="446405" y="3170441"/>
            <a:ext cx="6670040" cy="618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r>
              <a:rPr lang="en-US" sz="1200" dirty="0"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Complete this process at least 48 hours prior to change, if possible.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</a:pPr>
            <a:endParaRPr lang="en-US" sz="1200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Go to </a:t>
            </a:r>
            <a:r>
              <a:rPr lang="en-US" sz="1200" b="1" u="sng" kern="1200" dirty="0">
                <a:solidFill>
                  <a:srgbClr val="4472C4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  <a:hlinkClick r:id="rId3"/>
              </a:rPr>
              <a:t>https://webrequest.ahcdigital.org/digital-project-request-form/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Operations leader to complete form, including your name, phone, email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From the “Project Type” drop-down menu select “Webpage”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In the “Project Name” box, type “Temp. Site Closure: &lt;Site Name &gt;” or “Change Hours: &lt;Site Name&gt;”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For “Page </a:t>
            </a:r>
            <a:r>
              <a:rPr lang="en-US" sz="1200" kern="12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url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” use the clinic’s location page </a:t>
            </a:r>
            <a:r>
              <a:rPr lang="en-US" sz="1200" kern="12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url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 (copy/paste from Advocate or Aurora website)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In “Project Description” include:</a:t>
            </a:r>
            <a:endParaRPr lang="en-US" sz="12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Address of clinic that is closing</a:t>
            </a:r>
            <a:endParaRPr lang="en-US" sz="12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Last day of seeing patients</a:t>
            </a:r>
            <a:endParaRPr lang="en-US" sz="1200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Verdana" panose="020B0604030504040204" pitchFamily="34" charset="0"/>
            </a:endParaRP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Other services located at this address that are also closing</a:t>
            </a:r>
            <a:r>
              <a:rPr lang="en-US" sz="1200" kern="12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(immediate/urgent care, imaging, lab, physician offices, etc.)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If applicable, submit any attachments, but not necessary.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buFont typeface="+mj-lt"/>
              <a:buAutoNum type="arabicPeriod"/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Submit request form and someone from our digital experience team will get back to you within 24-48 hours. </a:t>
            </a:r>
            <a:r>
              <a:rPr lang="en-US" sz="12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The submitter will receive a confirmation email with a ticket number.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algn="ctr">
              <a:spcBef>
                <a:spcPts val="0"/>
              </a:spcBef>
            </a:pPr>
            <a:r>
              <a:rPr lang="en-US" sz="1200" kern="12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_____________________________________________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spcBef>
                <a:spcPts val="0"/>
              </a:spcBef>
            </a:pPr>
            <a:endParaRPr lang="en-US" sz="1200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R="0">
              <a:spcBef>
                <a:spcPts val="0"/>
              </a:spcBef>
            </a:pPr>
            <a:r>
              <a:rPr lang="en-US" sz="12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happens next?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</a:pPr>
            <a: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Digital Experience team will update your site’s webpage locations and Google My Business listing with the appropriate message, and days/hours will be marked as “Closed”: </a:t>
            </a:r>
          </a:p>
          <a:p>
            <a:pPr marR="0">
              <a:spcBef>
                <a:spcPts val="0"/>
              </a:spcBef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</a:pPr>
            <a:r>
              <a:rPr lang="en-US" sz="1200" i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Location Update</a:t>
            </a:r>
            <a:r>
              <a:rPr lang="en-US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1200" i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better serve our patients </a:t>
            </a:r>
            <a:r>
              <a:rPr lang="en-US" sz="1200" i="1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this time</a:t>
            </a:r>
            <a:r>
              <a:rPr lang="en-US" sz="1200" i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we're temporarily &lt;adjusting our hours&gt; or &lt;moving staff from this clinic to other locations.&gt; Find a nearby location [link] or see a provider 24/7 with a </a:t>
            </a:r>
            <a:r>
              <a:rPr lang="en-US" sz="1200" i="1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virtual visit</a:t>
            </a: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R="0">
              <a:spcBef>
                <a:spcPts val="0"/>
              </a:spcBef>
            </a:pPr>
            <a:endParaRPr lang="en-US" sz="1200" i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Location Update: Staffing shortages have contributed to temporary closures at some locations. Find a nearby location [link] or see a provider 24/7 with a </a:t>
            </a:r>
            <a:r>
              <a:rPr lang="en-US" sz="1200" i="1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virtual visit</a:t>
            </a:r>
            <a:r>
              <a:rPr lang="en-US" sz="120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br>
              <a:rPr lang="en-US" sz="12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1200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R="0">
              <a:spcBef>
                <a:spcPts val="0"/>
              </a:spcBef>
            </a:pP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Questions? Email </a:t>
            </a:r>
            <a:r>
              <a:rPr lang="en-US" sz="1200" b="1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Beth.Batiste-Jackson@aah.org</a:t>
            </a:r>
            <a:r>
              <a:rPr lang="en-US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0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BCXPA  |  12/29/21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3CE8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Shape 114">
            <a:extLst>
              <a:ext uri="{FF2B5EF4-FFF2-40B4-BE49-F238E27FC236}">
                <a16:creationId xmlns:a16="http://schemas.microsoft.com/office/drawing/2014/main" id="{7E3E0DB1-717F-4BB7-BA21-DC05AF50617B}"/>
              </a:ext>
            </a:extLst>
          </p:cNvPr>
          <p:cNvSpPr/>
          <p:nvPr/>
        </p:nvSpPr>
        <p:spPr>
          <a:xfrm>
            <a:off x="446405" y="636733"/>
            <a:ext cx="6879590" cy="1015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1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Site Closures/Updates</a:t>
            </a:r>
            <a:br>
              <a:rPr lang="en-US" sz="2800" b="1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kern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Communications Toolkit</a:t>
            </a:r>
            <a:endParaRPr lang="en-US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hape 114">
            <a:extLst>
              <a:ext uri="{FF2B5EF4-FFF2-40B4-BE49-F238E27FC236}">
                <a16:creationId xmlns:a16="http://schemas.microsoft.com/office/drawing/2014/main" id="{19C41304-7201-48FC-8A06-14F148A07C23}"/>
              </a:ext>
            </a:extLst>
          </p:cNvPr>
          <p:cNvSpPr/>
          <p:nvPr/>
        </p:nvSpPr>
        <p:spPr>
          <a:xfrm>
            <a:off x="446405" y="2131694"/>
            <a:ext cx="6879590" cy="847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kern="1200" dirty="0">
                <a:effectLst/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Updating </a:t>
            </a:r>
            <a:r>
              <a:rPr lang="en-US" sz="2400" b="1" dirty="0"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Automated Phone Message/ Voicemail Scripting</a:t>
            </a:r>
            <a:endParaRPr lang="en-US" sz="2400" kern="1200" dirty="0">
              <a:effectLst/>
              <a:latin typeface="Verdana" panose="020B0604030504040204" pitchFamily="34" charset="0"/>
              <a:ea typeface="Arial" panose="020B060402020202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Shape 113">
            <a:extLst>
              <a:ext uri="{FF2B5EF4-FFF2-40B4-BE49-F238E27FC236}">
                <a16:creationId xmlns:a16="http://schemas.microsoft.com/office/drawing/2014/main" id="{23580BE5-D9E3-4621-AC96-C029A1809223}"/>
              </a:ext>
            </a:extLst>
          </p:cNvPr>
          <p:cNvSpPr/>
          <p:nvPr/>
        </p:nvSpPr>
        <p:spPr>
          <a:xfrm>
            <a:off x="446405" y="3137916"/>
            <a:ext cx="6670040" cy="6638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Recommended Scripting:</a:t>
            </a:r>
            <a:b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4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calling </a:t>
            </a:r>
            <a:r>
              <a:rPr lang="en-US" sz="14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&lt;site name&gt;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part of Advocate Aurora Health.</a:t>
            </a:r>
            <a:b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this is an emergency, please hang up and call 911.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4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staffing shortage: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Staffing shortages have contributed to temporary closures at some locations. This location is currently closed. The nearest location is </a:t>
            </a:r>
            <a:r>
              <a:rPr lang="en-US" sz="14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&lt;name and address of alternative nearby location&gt;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 make an appointment at this location, call </a:t>
            </a:r>
            <a:r>
              <a:rPr lang="en-US" sz="14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&lt;alternative office/clinic phone number&gt;.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4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relocation:</a:t>
            </a:r>
            <a:b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best serve our patients</a:t>
            </a:r>
            <a:r>
              <a:rPr lang="en-US" sz="14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this time, we’ve temporarily moved staff from this office/clinic to </a:t>
            </a:r>
            <a:r>
              <a:rPr lang="en-US" sz="14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&lt;name and address of alternative nearby location&gt;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 make an appointment at this location, call </a:t>
            </a:r>
            <a:r>
              <a:rPr lang="en-US" sz="14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&lt;alternative office/clinic phone number&gt;.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(IL):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other inquires, call 1-800-3-ADVOCATE or visit </a:t>
            </a:r>
            <a:r>
              <a:rPr lang="en-US" sz="1400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www.advocatehealth.com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(WI): 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other inquires, call 1-800-5-AURORA or visit </a:t>
            </a:r>
            <a:r>
              <a:rPr lang="en-US" sz="1400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www.aurorahealthcare.org</a:t>
            </a: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for calling.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4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BB1A-5982-40AC-9AC0-EE74CEC2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4046115"/>
            <a:ext cx="6995160" cy="16764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Temporary Site Signage</a:t>
            </a:r>
          </a:p>
        </p:txBody>
      </p:sp>
    </p:spTree>
    <p:extLst>
      <p:ext uri="{BB962C8B-B14F-4D97-AF65-F5344CB8AC3E}">
        <p14:creationId xmlns:p14="http://schemas.microsoft.com/office/powerpoint/2010/main" val="1878754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NAME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Created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 (if applicable)</a:t>
            </a:r>
          </a:p>
          <a:p>
            <a:endParaRPr lang="en-US" sz="9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hape 114"/>
          <p:cNvSpPr/>
          <p:nvPr/>
        </p:nvSpPr>
        <p:spPr>
          <a:xfrm>
            <a:off x="550979" y="753674"/>
            <a:ext cx="5193963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000" b="1" dirty="0">
                <a:solidFill>
                  <a:schemeClr val="bg1"/>
                </a:solidFill>
                <a:latin typeface="Verdana"/>
                <a:cs typeface="Verdana"/>
              </a:rPr>
              <a:t>Location Update</a:t>
            </a:r>
            <a:endParaRPr lang="en-US" sz="2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FE22FBF5-02A9-4DC1-BA8E-8C8FDB4B9503}"/>
              </a:ext>
            </a:extLst>
          </p:cNvPr>
          <p:cNvSpPr/>
          <p:nvPr/>
        </p:nvSpPr>
        <p:spPr>
          <a:xfrm>
            <a:off x="244475" y="2316797"/>
            <a:ext cx="7283450" cy="591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&lt;IL site name&gt;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hape 113">
            <a:extLst>
              <a:ext uri="{FF2B5EF4-FFF2-40B4-BE49-F238E27FC236}">
                <a16:creationId xmlns:a16="http://schemas.microsoft.com/office/drawing/2014/main" id="{9B1191AA-FD34-4480-A273-81C101E07502}"/>
              </a:ext>
            </a:extLst>
          </p:cNvPr>
          <p:cNvSpPr/>
          <p:nvPr/>
        </p:nvSpPr>
        <p:spPr>
          <a:xfrm>
            <a:off x="330200" y="2992379"/>
            <a:ext cx="7112000" cy="5428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location is temporarily closed.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Staffing shortages have contributed to temporary closures at some locations.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an alternative location near you,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 1-800-3-ADVOCATE or go to </a:t>
            </a:r>
            <a:r>
              <a:rPr lang="en-US" sz="2400" u="sng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advocatehealth.com/locations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u="none" strike="noStrike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see a provider 24/7 with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virtual visit. Get started at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aah.org/virtual-visits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77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NAME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Created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 (if applicable)</a:t>
            </a:r>
          </a:p>
          <a:p>
            <a:endParaRPr lang="en-US" sz="9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hape 114"/>
          <p:cNvSpPr/>
          <p:nvPr/>
        </p:nvSpPr>
        <p:spPr>
          <a:xfrm>
            <a:off x="550979" y="753674"/>
            <a:ext cx="5193963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000" b="1" dirty="0">
                <a:solidFill>
                  <a:schemeClr val="bg1"/>
                </a:solidFill>
                <a:latin typeface="Verdana"/>
                <a:cs typeface="Verdana"/>
              </a:rPr>
              <a:t>Location Update</a:t>
            </a:r>
            <a:endParaRPr lang="en-US" sz="2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FE22FBF5-02A9-4DC1-BA8E-8C8FDB4B9503}"/>
              </a:ext>
            </a:extLst>
          </p:cNvPr>
          <p:cNvSpPr/>
          <p:nvPr/>
        </p:nvSpPr>
        <p:spPr>
          <a:xfrm>
            <a:off x="244475" y="2316797"/>
            <a:ext cx="7283450" cy="591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&lt;IL site name&gt;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hape 113">
            <a:extLst>
              <a:ext uri="{FF2B5EF4-FFF2-40B4-BE49-F238E27FC236}">
                <a16:creationId xmlns:a16="http://schemas.microsoft.com/office/drawing/2014/main" id="{9B1191AA-FD34-4480-A273-81C101E07502}"/>
              </a:ext>
            </a:extLst>
          </p:cNvPr>
          <p:cNvSpPr/>
          <p:nvPr/>
        </p:nvSpPr>
        <p:spPr>
          <a:xfrm>
            <a:off x="330200" y="3218497"/>
            <a:ext cx="7112000" cy="5823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location is temporarily closed.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best serve our patients at this time,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are temporarily</a:t>
            </a:r>
            <a:r>
              <a:rPr lang="en-US" sz="2400" kern="12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moving staff to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nearby locations.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an alternative location near you,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 1-800-3-ADVOCATE or go to </a:t>
            </a:r>
            <a:r>
              <a:rPr lang="en-US" sz="2400" u="sng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advocatehealth.com/locations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u="none" strike="noStrike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see a provider 24/7 with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virtual visit. Get started at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aah.org/virtual-visits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021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NAME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Created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 (if applicable)</a:t>
            </a:r>
          </a:p>
          <a:p>
            <a:endParaRPr lang="en-US" sz="9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hape 114"/>
          <p:cNvSpPr/>
          <p:nvPr/>
        </p:nvSpPr>
        <p:spPr>
          <a:xfrm>
            <a:off x="550979" y="753674"/>
            <a:ext cx="5193963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000" b="1" dirty="0">
                <a:solidFill>
                  <a:schemeClr val="bg1"/>
                </a:solidFill>
                <a:latin typeface="Verdana"/>
                <a:cs typeface="Verdana"/>
              </a:rPr>
              <a:t>Location Update</a:t>
            </a:r>
            <a:endParaRPr lang="en-US" sz="2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FE22FBF5-02A9-4DC1-BA8E-8C8FDB4B9503}"/>
              </a:ext>
            </a:extLst>
          </p:cNvPr>
          <p:cNvSpPr/>
          <p:nvPr/>
        </p:nvSpPr>
        <p:spPr>
          <a:xfrm>
            <a:off x="244475" y="2316797"/>
            <a:ext cx="7283450" cy="591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&lt;WI site name&gt;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hape 113">
            <a:extLst>
              <a:ext uri="{FF2B5EF4-FFF2-40B4-BE49-F238E27FC236}">
                <a16:creationId xmlns:a16="http://schemas.microsoft.com/office/drawing/2014/main" id="{C7F250C6-2632-4A88-9E17-18AF875D3DBD}"/>
              </a:ext>
            </a:extLst>
          </p:cNvPr>
          <p:cNvSpPr/>
          <p:nvPr/>
        </p:nvSpPr>
        <p:spPr>
          <a:xfrm>
            <a:off x="368071" y="3090925"/>
            <a:ext cx="7067550" cy="5926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location is temporarily closed.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Staffing shortages have contributed to temporary closures at some locations.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an alternative location near you,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 1-833-5-AURORA or go to </a:t>
            </a:r>
            <a:r>
              <a:rPr lang="en-US" sz="2400" u="sng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aurorahealthcare.org/locations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see a provider 24/7 with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virtual visit. Get started at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aah.org/virtual-visits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651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NAME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Created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 (if applicable)</a:t>
            </a:r>
          </a:p>
          <a:p>
            <a:endParaRPr lang="en-US" sz="9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hape 114"/>
          <p:cNvSpPr/>
          <p:nvPr/>
        </p:nvSpPr>
        <p:spPr>
          <a:xfrm>
            <a:off x="550979" y="753674"/>
            <a:ext cx="5193963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000" b="1" dirty="0">
                <a:solidFill>
                  <a:schemeClr val="bg1"/>
                </a:solidFill>
                <a:latin typeface="Verdana"/>
                <a:cs typeface="Verdana"/>
              </a:rPr>
              <a:t>Location Update</a:t>
            </a:r>
            <a:endParaRPr lang="en-US" sz="2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FE22FBF5-02A9-4DC1-BA8E-8C8FDB4B9503}"/>
              </a:ext>
            </a:extLst>
          </p:cNvPr>
          <p:cNvSpPr/>
          <p:nvPr/>
        </p:nvSpPr>
        <p:spPr>
          <a:xfrm>
            <a:off x="244475" y="2316797"/>
            <a:ext cx="7283450" cy="591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&lt;WI site name&gt;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hape 113">
            <a:extLst>
              <a:ext uri="{FF2B5EF4-FFF2-40B4-BE49-F238E27FC236}">
                <a16:creationId xmlns:a16="http://schemas.microsoft.com/office/drawing/2014/main" id="{C7F250C6-2632-4A88-9E17-18AF875D3DBD}"/>
              </a:ext>
            </a:extLst>
          </p:cNvPr>
          <p:cNvSpPr/>
          <p:nvPr/>
        </p:nvSpPr>
        <p:spPr>
          <a:xfrm>
            <a:off x="352425" y="3038719"/>
            <a:ext cx="7067550" cy="63217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="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location is temporarily closed.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400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best serve our patients</a:t>
            </a:r>
            <a: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at this time,</a:t>
            </a:r>
            <a:b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are temporarily</a:t>
            </a:r>
            <a:r>
              <a:rPr lang="en-US" sz="2400" kern="12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moving staff to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nearby locations.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an alternative location near you,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 1-833-5-AURORA or go to </a:t>
            </a:r>
            <a:r>
              <a:rPr lang="en-US" sz="2400" u="sng" kern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aurorahealthcare.org/locations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see a provider 24/7 with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virtual visit. Get started at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aah.org/virtual-visits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667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315" y="9681240"/>
            <a:ext cx="50815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latin typeface="Arial" charset="0"/>
                <a:ea typeface="Arial" charset="0"/>
                <a:cs typeface="Arial" charset="0"/>
              </a:rPr>
              <a:t>Created by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NAME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Created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 Revised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</a:t>
            </a:r>
            <a:r>
              <a:rPr lang="en-US" sz="800">
                <a:latin typeface="Arial" charset="0"/>
                <a:ea typeface="Arial" charset="0"/>
                <a:cs typeface="Arial" charset="0"/>
              </a:rPr>
              <a:t>  Post until </a:t>
            </a:r>
            <a:r>
              <a:rPr lang="en-US" sz="800">
                <a:solidFill>
                  <a:srgbClr val="FF3CE8"/>
                </a:solidFill>
                <a:latin typeface="Arial" charset="0"/>
                <a:ea typeface="Arial" charset="0"/>
                <a:cs typeface="Arial" charset="0"/>
              </a:rPr>
              <a:t>DATE (if applicable)</a:t>
            </a:r>
          </a:p>
          <a:p>
            <a:endParaRPr lang="en-US" sz="9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hape 114"/>
          <p:cNvSpPr/>
          <p:nvPr/>
        </p:nvSpPr>
        <p:spPr>
          <a:xfrm>
            <a:off x="550979" y="753674"/>
            <a:ext cx="5193963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50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4000" b="1" dirty="0">
                <a:solidFill>
                  <a:schemeClr val="bg1"/>
                </a:solidFill>
                <a:latin typeface="Verdana"/>
                <a:cs typeface="Verdana"/>
              </a:rPr>
              <a:t>Change in Hours</a:t>
            </a:r>
            <a:endParaRPr lang="en-US" sz="2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Shape 114">
            <a:extLst>
              <a:ext uri="{FF2B5EF4-FFF2-40B4-BE49-F238E27FC236}">
                <a16:creationId xmlns:a16="http://schemas.microsoft.com/office/drawing/2014/main" id="{FE22FBF5-02A9-4DC1-BA8E-8C8FDB4B9503}"/>
              </a:ext>
            </a:extLst>
          </p:cNvPr>
          <p:cNvSpPr/>
          <p:nvPr/>
        </p:nvSpPr>
        <p:spPr>
          <a:xfrm>
            <a:off x="244475" y="2316797"/>
            <a:ext cx="7283450" cy="591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Arial" panose="020B0604020202020204" pitchFamily="34" charset="0"/>
                <a:cs typeface="Verdana" panose="020B0604030504040204" pitchFamily="34" charset="0"/>
              </a:rPr>
              <a:t>&lt;IL/WI site name&gt;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hape 113">
            <a:extLst>
              <a:ext uri="{FF2B5EF4-FFF2-40B4-BE49-F238E27FC236}">
                <a16:creationId xmlns:a16="http://schemas.microsoft.com/office/drawing/2014/main" id="{C7F250C6-2632-4A88-9E17-18AF875D3DBD}"/>
              </a:ext>
            </a:extLst>
          </p:cNvPr>
          <p:cNvSpPr/>
          <p:nvPr/>
        </p:nvSpPr>
        <p:spPr>
          <a:xfrm>
            <a:off x="368071" y="3328669"/>
            <a:ext cx="7067550" cy="45358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o="urn:schemas-microsoft-com:office:office" xmlns:v="urn:schemas-microsoft-com:vml" xmlns:w10="urn:schemas-microsoft-com:office:word" xmlns:w="http://schemas.openxmlformats.org/wordprocessingml/2006/main" xmlns="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 </a:t>
            </a:r>
            <a:r>
              <a:rPr lang="en-US" sz="24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&lt;Date&gt;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best serve our patients</a:t>
            </a:r>
            <a: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at this time,</a:t>
            </a:r>
            <a:b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are temporarily</a:t>
            </a:r>
            <a:r>
              <a:rPr lang="en-US" sz="2400" kern="120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changing our hours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operation to: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&lt;</a:t>
            </a:r>
            <a:r>
              <a:rPr lang="en-US" sz="24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 hours here&gt;</a:t>
            </a:r>
            <a:endParaRPr lang="en-US" sz="1100" b="1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see a provider 24/7 with 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virtual visit. Get started at</a:t>
            </a:r>
            <a:b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aah.org/virtual-visits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867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dvocateDocument" ma:contentTypeID="0x010100446DC78E14500C46ADD7E64C76C8CDE100C4A13B18F62DA146A246BB1A89C44424" ma:contentTypeVersion="52" ma:contentTypeDescription="Content type used to store documents on department sites" ma:contentTypeScope="" ma:versionID="825b53703aa7f3c798274db8a0a80447">
  <xsd:schema xmlns:xsd="http://www.w3.org/2001/XMLSchema" xmlns:xs="http://www.w3.org/2001/XMLSchema" xmlns:p="http://schemas.microsoft.com/office/2006/metadata/properties" xmlns:ns2="bf33b138-7251-43fb-83b7-612f801c6c56" xmlns:ns3="d019f32e-6fd8-41f8-aa31-79cf1a6364d4" targetNamespace="http://schemas.microsoft.com/office/2006/metadata/properties" ma:root="true" ma:fieldsID="e06eae74675a3b90a1aae25b6dc106bf" ns2:_="" ns3:_="">
    <xsd:import namespace="bf33b138-7251-43fb-83b7-612f801c6c56"/>
    <xsd:import namespace="d019f32e-6fd8-41f8-aa31-79cf1a6364d4"/>
    <xsd:element name="properties">
      <xsd:complexType>
        <xsd:sequence>
          <xsd:element name="documentManagement">
            <xsd:complexType>
              <xsd:all>
                <xsd:element ref="ns2:AdvocateDocumentDescription" minOccurs="0"/>
                <xsd:element ref="ns2:DisplayOnHomepage" minOccurs="0"/>
                <xsd:element ref="ns2:DocumentCategory"/>
                <xsd:element ref="ns2:Document_x0020_Owner" minOccurs="0"/>
                <xsd:element ref="ns2:Created1" minOccurs="0"/>
                <xsd:element ref="ns2:Approver" minOccurs="0"/>
                <xsd:element ref="ns2:RevisionDate" minOccurs="0"/>
                <xsd:element ref="ns2:Next_x0020_Review_x0020_Date" minOccurs="0"/>
                <xsd:element ref="ns2:TaxCatchAllLabel" minOccurs="0"/>
                <xsd:element ref="ns2:c3b63d8f56214d1a8c629d6bd0f1a413" minOccurs="0"/>
                <xsd:element ref="ns2:TaxCatchAll" minOccurs="0"/>
                <xsd:element ref="ns2:Document_x0020_Status" minOccurs="0"/>
                <xsd:element ref="ns2:Document_x0020_Review_x0020_Cycle" minOccurs="0"/>
                <xsd:element ref="ns3:AdvocateIsArchived" minOccurs="0"/>
                <xsd:element ref="ns3:AdvocateArchivedDate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33b138-7251-43fb-83b7-612f801c6c56" elementFormDefault="qualified">
    <xsd:import namespace="http://schemas.microsoft.com/office/2006/documentManagement/types"/>
    <xsd:import namespace="http://schemas.microsoft.com/office/infopath/2007/PartnerControls"/>
    <xsd:element name="AdvocateDocumentDescription" ma:index="3" nillable="true" ma:displayName="Advocate Document Description" ma:internalName="AdvocateDocumentDescription" ma:readOnly="false">
      <xsd:simpleType>
        <xsd:restriction base="dms:Note">
          <xsd:maxLength value="255"/>
        </xsd:restriction>
      </xsd:simpleType>
    </xsd:element>
    <xsd:element name="DisplayOnHomepage" ma:index="4" nillable="true" ma:displayName="Display On Homepage" ma:default="1" ma:internalName="DisplayOnHomepage">
      <xsd:simpleType>
        <xsd:restriction base="dms:Boolean"/>
      </xsd:simpleType>
    </xsd:element>
    <xsd:element name="DocumentCategory" ma:index="5" ma:displayName="Homepage Category" ma:description="Used to group documents on the department homepage" ma:format="Dropdown" ma:internalName="DocumentCategory">
      <xsd:simpleType>
        <xsd:union memberTypes="dms:Text">
          <xsd:simpleType>
            <xsd:restriction base="dms:Choice">
              <xsd:enumeration value="Please select a category below or type in the free form section"/>
              <xsd:enumeration value="BroMenn/Eureka Announcements"/>
              <xsd:enumeration value="Training"/>
              <xsd:enumeration value="Meeting Minutes"/>
            </xsd:restriction>
          </xsd:simpleType>
        </xsd:union>
      </xsd:simpleType>
    </xsd:element>
    <xsd:element name="Document_x0020_Owner" ma:index="6" nillable="true" ma:displayName="Document Owner (Last Name, First)" ma:description="ISO 9001 Recommended Field" ma:list="UserInfo" ma:SharePointGroup="0" ma:internalName="Document_x0020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reated1" ma:index="7" nillable="true" ma:displayName="Created" ma:description="ISO 9001 Recommended Field" ma:format="DateOnly" ma:internalName="Created1" ma:readOnly="false">
      <xsd:simpleType>
        <xsd:restriction base="dms:DateTime"/>
      </xsd:simpleType>
    </xsd:element>
    <xsd:element name="Approver" ma:index="8" nillable="true" ma:displayName="Approver (Last Name, First)" ma:description="ISO 9001 Recommended Field" ma:list="UserInfo" ma:SharePointGroup="0" ma:internalName="Approv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visionDate" ma:index="9" nillable="true" ma:displayName="Last Review Date" ma:default="[today]" ma:description="ISO 9001 Recommended Field" ma:format="DateOnly" ma:internalName="RevisionDate" ma:readOnly="false">
      <xsd:simpleType>
        <xsd:restriction base="dms:DateTime"/>
      </xsd:simpleType>
    </xsd:element>
    <xsd:element name="Next_x0020_Review_x0020_Date" ma:index="10" nillable="true" ma:displayName="Next Review Date" ma:description="ISO 9001 Recommended Field" ma:format="DateOnly" ma:internalName="Next_x0020_Review_x0020_Date">
      <xsd:simpleType>
        <xsd:restriction base="dms:DateTime"/>
      </xsd:simpleType>
    </xsd:element>
    <xsd:element name="TaxCatchAllLabel" ma:index="15" nillable="true" ma:displayName="Taxonomy Catch All Column1" ma:description="" ma:hidden="true" ma:list="{9b52349c-18e9-4e52-ab09-6dc37d71e179}" ma:internalName="TaxCatchAllLabel" ma:readOnly="true" ma:showField="CatchAllDataLabel" ma:web="d019f32e-6fd8-41f8-aa31-79cf1a6364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3b63d8f56214d1a8c629d6bd0f1a413" ma:index="16" ma:taxonomy="true" ma:internalName="c3b63d8f56214d1a8c629d6bd0f1a413" ma:taxonomyFieldName="SiteTermID" ma:displayName="Site Selection" ma:default="" ma:fieldId="{c3b63d8f-5621-4d1a-8c62-9d6bd0f1a413}" ma:taxonomyMulti="true" ma:sspId="f46a28a4-f3b3-4851-86b3-b10f5f45f34e" ma:termSetId="f84489ad-d337-4427-a5b3-5f90d64599bb" ma:anchorId="b4d3f15d-6586-4297-951d-5ec413fb1109" ma:open="false" ma:isKeyword="false">
      <xsd:complexType>
        <xsd:sequence>
          <xsd:element ref="pc:Terms" minOccurs="0" maxOccurs="1"/>
        </xsd:sequence>
      </xsd:complexType>
    </xsd:element>
    <xsd:element name="TaxCatchAll" ma:index="19" nillable="true" ma:displayName="Taxonomy Catch All Column" ma:description="" ma:hidden="true" ma:list="{9b52349c-18e9-4e52-ab09-6dc37d71e179}" ma:internalName="TaxCatchAll" ma:showField="CatchAllData" ma:web="d019f32e-6fd8-41f8-aa31-79cf1a6364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cument_x0020_Status" ma:index="20" nillable="true" ma:displayName="Document Status" ma:default="Active" ma:description="Recommended Field for ISO 9001" ma:format="Dropdown" ma:internalName="Document_x0020_Status">
      <xsd:simpleType>
        <xsd:restriction base="dms:Choice">
          <xsd:enumeration value="Active"/>
          <xsd:enumeration value="Pending"/>
          <xsd:enumeration value="Retired"/>
        </xsd:restriction>
      </xsd:simpleType>
    </xsd:element>
    <xsd:element name="Document_x0020_Review_x0020_Cycle" ma:index="21" nillable="true" ma:displayName="Document Review Cycle" ma:description="Recommended Field for ISO 9001" ma:format="Dropdown" ma:internalName="Document_x0020_Review_x0020_Cycle">
      <xsd:simpleType>
        <xsd:restriction base="dms:Choice">
          <xsd:enumeration value="1 year"/>
          <xsd:enumeration value="2 year"/>
          <xsd:enumeration value="3 yea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9f32e-6fd8-41f8-aa31-79cf1a6364d4" elementFormDefault="qualified">
    <xsd:import namespace="http://schemas.microsoft.com/office/2006/documentManagement/types"/>
    <xsd:import namespace="http://schemas.microsoft.com/office/infopath/2007/PartnerControls"/>
    <xsd:element name="AdvocateIsArchived" ma:index="22" nillable="true" ma:displayName="AdvocateIsArchived" ma:default="0" ma:internalName="AdvocateIsArchived">
      <xsd:simpleType>
        <xsd:restriction base="dms:Boolean"/>
      </xsd:simpleType>
    </xsd:element>
    <xsd:element name="AdvocateArchivedDate" ma:index="23" nillable="true" ma:displayName="AdvocateArchivedDate" ma:format="DateOnly" ma:internalName="AdvocateArchivedDate">
      <xsd:simpleType>
        <xsd:restriction base="dms:DateTime"/>
      </xsd:simpleType>
    </xsd:element>
    <xsd:element name="_dlc_DocId" ma:index="2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f46a28a4-f3b3-4851-86b3-b10f5f45f34e" ContentTypeId="0x010100446DC78E14500C46ADD7E64C76C8CDE1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Status xmlns="bf33b138-7251-43fb-83b7-612f801c6c56">Active</Document_x0020_Status>
    <AdvocateDocumentDescription xmlns="bf33b138-7251-43fb-83b7-612f801c6c56" xsi:nil="true"/>
    <DocumentCategory xmlns="bf33b138-7251-43fb-83b7-612f801c6c56">brand resources</DocumentCategory>
    <c3b63d8f56214d1a8c629d6bd0f1a413 xmlns="bf33b138-7251-43fb-83b7-612f801c6c56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Advocate</TermName>
          <TermId xmlns="http://schemas.microsoft.com/office/infopath/2007/PartnerControls">7cf37cc2-8425-4060-8dbf-3f061caa16fa</TermId>
        </TermInfo>
      </Terms>
    </c3b63d8f56214d1a8c629d6bd0f1a413>
    <TaxCatchAll xmlns="bf33b138-7251-43fb-83b7-612f801c6c56">
      <Value>5</Value>
    </TaxCatchAll>
    <Next_x0020_Review_x0020_Date xmlns="bf33b138-7251-43fb-83b7-612f801c6c56" xsi:nil="true"/>
    <Document_x0020_Owner xmlns="bf33b138-7251-43fb-83b7-612f801c6c56">
      <UserInfo>
        <DisplayName/>
        <AccountId xsi:nil="true"/>
        <AccountType/>
      </UserInfo>
    </Document_x0020_Owner>
    <Document_x0020_Review_x0020_Cycle xmlns="bf33b138-7251-43fb-83b7-612f801c6c56" xsi:nil="true"/>
    <DisplayOnHomepage xmlns="bf33b138-7251-43fb-83b7-612f801c6c56">true</DisplayOnHomepage>
    <Approver xmlns="bf33b138-7251-43fb-83b7-612f801c6c56">
      <UserInfo>
        <DisplayName/>
        <AccountId xsi:nil="true"/>
        <AccountType/>
      </UserInfo>
    </Approver>
    <RevisionDate xmlns="bf33b138-7251-43fb-83b7-612f801c6c56">2021-09-17T05:00:00+00:00</RevisionDate>
    <AdvocateIsArchived xmlns="d019f32e-6fd8-41f8-aa31-79cf1a6364d4">false</AdvocateIsArchived>
    <AdvocateArchivedDate xmlns="d019f32e-6fd8-41f8-aa31-79cf1a6364d4" xsi:nil="true"/>
    <Created1 xmlns="bf33b138-7251-43fb-83b7-612f801c6c56" xsi:nil="true"/>
    <_dlc_DocId xmlns="d019f32e-6fd8-41f8-aa31-79cf1a6364d4">63QTJRP3QDAT-1056837116-7770</_dlc_DocId>
    <_dlc_DocIdUrl xmlns="d019f32e-6fd8-41f8-aa31-79cf1a6364d4">
      <Url>https://advocatehealth.sharepoint.com/sites/AO/News/_layouts/15/DocIdRedir.aspx?ID=63QTJRP3QDAT-1056837116-7770</Url>
      <Description>63QTJRP3QDAT-1056837116-7770</Description>
    </_dlc_DocIdUrl>
  </documentManagement>
</p:properties>
</file>

<file path=customXml/itemProps1.xml><?xml version="1.0" encoding="utf-8"?>
<ds:datastoreItem xmlns:ds="http://schemas.openxmlformats.org/officeDocument/2006/customXml" ds:itemID="{3443F241-F84A-4419-B4D4-C501B6A0F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33b138-7251-43fb-83b7-612f801c6c56"/>
    <ds:schemaRef ds:uri="d019f32e-6fd8-41f8-aa31-79cf1a6364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4CDA31-6BDD-4F1A-AC6E-029C65D56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E9BAD9-AABF-4F93-88A2-2E307FEEE32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3D58AC4-74A5-40FA-9560-2753ECFF0DB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66144A67-A00E-4F9F-A827-7FCAB5043C39}">
  <ds:schemaRefs>
    <ds:schemaRef ds:uri="http://purl.org/dc/terms/"/>
    <ds:schemaRef ds:uri="d019f32e-6fd8-41f8-aa31-79cf1a6364d4"/>
    <ds:schemaRef ds:uri="http://purl.org/dc/dcmitype/"/>
    <ds:schemaRef ds:uri="http://schemas.microsoft.com/office/infopath/2007/PartnerControls"/>
    <ds:schemaRef ds:uri="bf33b138-7251-43fb-83b7-612f801c6c5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otalTime>388</ap:TotalTime>
  <ap:Words>998</ap:Words>
  <ap:Application>Microsoft Office PowerPoint</ap:Application>
  <ap:PresentationFormat>Custom</ap:PresentationFormat>
  <ap:Paragraphs>99</ap:Paragraphs>
  <ap:Slides>9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ap:HeadingPairs>
  <ap:TitlesOfParts>
    <vt:vector baseType="lpstr" size="14">
      <vt:lpstr>Arial</vt:lpstr>
      <vt:lpstr>Calibri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Temporary Site Signage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ap:TitlesOfParts>
  <ap:LinksUpToDate>false</ap:LinksUpToDate>
  <ap:SharedDoc>false</ap:SharedDoc>
  <ap:HyperlinksChanged>false</ap:HyperlinksChanged>
  <ap:AppVersion>16.0000</ap:AppVersion>
  <ap:Company/>
  <ap:Manager/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2020-07-16T16:55:15.0000000Z</dcterms:created>
  <dcterms:modified xsi:type="dcterms:W3CDTF">2022-01-11T18:01:43.0000000Z</dcterms:modified>
  <category/>
  <dc:description/>
  <keywords/>
  <dc:subject/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0x010100446DC78E14500C46ADD7E64C76C8CDE100C4A13B18F62DA146A246BB1A89C44424</vt:lpwstr>
  </property>
  <property fmtid="{D5CDD505-2E9C-101B-9397-08002B2CF9AE}" pid="3" name="_dlc_DocIdItemGuid">
    <vt:lpwstr>1af19a88-3c22-4850-b868-7f04c65e16e9</vt:lpwstr>
  </property>
  <property fmtid="{D5CDD505-2E9C-101B-9397-08002B2CF9AE}" pid="4" name="SiteTermID">
    <vt:lpwstr>5;#Advocate|7cf37cc2-8425-4060-8dbf-3f061caa16fa</vt:lpwstr>
  </property>
</Properties>
</file>